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55"/>
  </p:notesMasterIdLst>
  <p:sldIdLst>
    <p:sldId id="382" r:id="rId3"/>
    <p:sldId id="970" r:id="rId4"/>
    <p:sldId id="637" r:id="rId5"/>
    <p:sldId id="921" r:id="rId6"/>
    <p:sldId id="951" r:id="rId7"/>
    <p:sldId id="926" r:id="rId8"/>
    <p:sldId id="927" r:id="rId9"/>
    <p:sldId id="928" r:id="rId10"/>
    <p:sldId id="952" r:id="rId11"/>
    <p:sldId id="953" r:id="rId12"/>
    <p:sldId id="954" r:id="rId13"/>
    <p:sldId id="955" r:id="rId14"/>
    <p:sldId id="956" r:id="rId15"/>
    <p:sldId id="957" r:id="rId16"/>
    <p:sldId id="958" r:id="rId17"/>
    <p:sldId id="959" r:id="rId18"/>
    <p:sldId id="960" r:id="rId19"/>
    <p:sldId id="961" r:id="rId20"/>
    <p:sldId id="962" r:id="rId21"/>
    <p:sldId id="963" r:id="rId22"/>
    <p:sldId id="922" r:id="rId23"/>
    <p:sldId id="929" r:id="rId24"/>
    <p:sldId id="930" r:id="rId25"/>
    <p:sldId id="924" r:id="rId26"/>
    <p:sldId id="931" r:id="rId27"/>
    <p:sldId id="925" r:id="rId28"/>
    <p:sldId id="932" r:id="rId29"/>
    <p:sldId id="933" r:id="rId30"/>
    <p:sldId id="934" r:id="rId31"/>
    <p:sldId id="935" r:id="rId32"/>
    <p:sldId id="936" r:id="rId33"/>
    <p:sldId id="937" r:id="rId34"/>
    <p:sldId id="938" r:id="rId35"/>
    <p:sldId id="939" r:id="rId36"/>
    <p:sldId id="940" r:id="rId37"/>
    <p:sldId id="941" r:id="rId38"/>
    <p:sldId id="942" r:id="rId39"/>
    <p:sldId id="945" r:id="rId40"/>
    <p:sldId id="943" r:id="rId41"/>
    <p:sldId id="944" r:id="rId42"/>
    <p:sldId id="946" r:id="rId43"/>
    <p:sldId id="947" r:id="rId44"/>
    <p:sldId id="948" r:id="rId45"/>
    <p:sldId id="949" r:id="rId46"/>
    <p:sldId id="950" r:id="rId47"/>
    <p:sldId id="964" r:id="rId48"/>
    <p:sldId id="965" r:id="rId49"/>
    <p:sldId id="966" r:id="rId50"/>
    <p:sldId id="967" r:id="rId51"/>
    <p:sldId id="968" r:id="rId52"/>
    <p:sldId id="969" r:id="rId53"/>
    <p:sldId id="383" r:id="rId54"/>
  </p:sldIdLst>
  <p:sldSz cx="12192000" cy="6858000"/>
  <p:notesSz cx="6858000" cy="9144000"/>
  <p:embeddedFontLst>
    <p:embeddedFont>
      <p:font typeface="方正粗金陵简体" panose="02000000000000000000" charset="-122"/>
      <p:regular r:id="rId59"/>
    </p:embeddedFont>
    <p:embeddedFont>
      <p:font typeface="微软雅黑" panose="020B0503020204020204" charset="-122"/>
      <p:regular r:id="rId60"/>
    </p:embeddedFont>
    <p:embeddedFont>
      <p:font typeface="Calibri" panose="020F0502020204030204" charset="0"/>
      <p:regular r:id="rId61"/>
      <p:bold r:id="rId62"/>
      <p:italic r:id="rId63"/>
      <p:boldItalic r:id="rId64"/>
    </p:embeddedFont>
  </p:embeddedFontLst>
  <p:custDataLst>
    <p:tags r:id="rId6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2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A8302C"/>
    <a:srgbClr val="FFFFFF"/>
    <a:srgbClr val="979997"/>
    <a:srgbClr val="2F2500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01" y="58"/>
      </p:cViewPr>
      <p:guideLst>
        <p:guide orient="horz" pos="2242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5" Type="http://schemas.openxmlformats.org/officeDocument/2006/relationships/tags" Target="tags/tag177.xml"/><Relationship Id="rId64" Type="http://schemas.openxmlformats.org/officeDocument/2006/relationships/font" Target="fonts/font6.fntdata"/><Relationship Id="rId63" Type="http://schemas.openxmlformats.org/officeDocument/2006/relationships/font" Target="fonts/font5.fntdata"/><Relationship Id="rId62" Type="http://schemas.openxmlformats.org/officeDocument/2006/relationships/font" Target="fonts/font4.fntdata"/><Relationship Id="rId61" Type="http://schemas.openxmlformats.org/officeDocument/2006/relationships/font" Target="fonts/font3.fntdata"/><Relationship Id="rId60" Type="http://schemas.openxmlformats.org/officeDocument/2006/relationships/font" Target="fonts/font2.fntdata"/><Relationship Id="rId6" Type="http://schemas.openxmlformats.org/officeDocument/2006/relationships/slide" Target="slides/slide4.xml"/><Relationship Id="rId59" Type="http://schemas.openxmlformats.org/officeDocument/2006/relationships/font" Target="fonts/font1.fntdata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notesMaster" Target="notesMasters/notesMaster1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microsoft.com/office/2007/relationships/hdphoto" Target="../media/image2.wdp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75" y="4534458"/>
            <a:ext cx="12192000" cy="232370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835150"/>
            <a:ext cx="12192000" cy="2386965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987425" y="2339340"/>
            <a:ext cx="10210165" cy="1377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780280" y="659130"/>
            <a:ext cx="3037205" cy="930275"/>
            <a:chOff x="4954881" y="1942452"/>
            <a:chExt cx="6214687" cy="1903328"/>
          </a:xfrm>
          <a:solidFill>
            <a:srgbClr val="A8302C"/>
          </a:solidFill>
        </p:grpSpPr>
        <p:grpSp>
          <p:nvGrpSpPr>
            <p:cNvPr id="1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2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306955" y="4375785"/>
            <a:ext cx="7578090" cy="66992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u="none" strike="noStrike" kern="1200" cap="none" spc="20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9550"/>
            <a:ext cx="12204700" cy="298450"/>
          </a:xfrm>
          <a:prstGeom prst="rect">
            <a:avLst/>
          </a:prstGeom>
          <a:solidFill>
            <a:srgbClr val="97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79445" y="6590665"/>
            <a:ext cx="5956935" cy="235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79250" y="6541095"/>
            <a:ext cx="2700000" cy="31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0"/>
            <a:ext cx="12192000" cy="662940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14300" y="0"/>
            <a:ext cx="649160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24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4.xml"/><Relationship Id="rId2" Type="http://schemas.openxmlformats.org/officeDocument/2006/relationships/image" Target="../media/image7.png"/><Relationship Id="rId1" Type="http://schemas.openxmlformats.org/officeDocument/2006/relationships/tags" Target="../tags/tag8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7.xml"/><Relationship Id="rId2" Type="http://schemas.openxmlformats.org/officeDocument/2006/relationships/image" Target="../media/image8.png"/><Relationship Id="rId1" Type="http://schemas.openxmlformats.org/officeDocument/2006/relationships/tags" Target="../tags/tag8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9.xml"/><Relationship Id="rId2" Type="http://schemas.openxmlformats.org/officeDocument/2006/relationships/image" Target="../media/image9.png"/><Relationship Id="rId1" Type="http://schemas.openxmlformats.org/officeDocument/2006/relationships/tags" Target="../tags/tag8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1.xml"/><Relationship Id="rId2" Type="http://schemas.openxmlformats.org/officeDocument/2006/relationships/image" Target="../media/image10.png"/><Relationship Id="rId1" Type="http://schemas.openxmlformats.org/officeDocument/2006/relationships/tags" Target="../tags/tag9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4.xml"/><Relationship Id="rId2" Type="http://schemas.openxmlformats.org/officeDocument/2006/relationships/image" Target="../media/image11.png"/><Relationship Id="rId1" Type="http://schemas.openxmlformats.org/officeDocument/2006/relationships/tags" Target="../tags/tag9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6.xml"/><Relationship Id="rId2" Type="http://schemas.openxmlformats.org/officeDocument/2006/relationships/image" Target="../media/image12.png"/><Relationship Id="rId1" Type="http://schemas.openxmlformats.org/officeDocument/2006/relationships/tags" Target="../tags/tag9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9.xml"/><Relationship Id="rId2" Type="http://schemas.openxmlformats.org/officeDocument/2006/relationships/image" Target="../media/image13.png"/><Relationship Id="rId1" Type="http://schemas.openxmlformats.org/officeDocument/2006/relationships/tags" Target="../tags/tag98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4.xml"/><Relationship Id="rId2" Type="http://schemas.openxmlformats.org/officeDocument/2006/relationships/image" Target="../media/image14.png"/><Relationship Id="rId1" Type="http://schemas.openxmlformats.org/officeDocument/2006/relationships/tags" Target="../tags/tag103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6.xml"/><Relationship Id="rId2" Type="http://schemas.openxmlformats.org/officeDocument/2006/relationships/image" Target="../media/image15.png"/><Relationship Id="rId1" Type="http://schemas.openxmlformats.org/officeDocument/2006/relationships/tags" Target="../tags/tag10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9.xml"/><Relationship Id="rId2" Type="http://schemas.openxmlformats.org/officeDocument/2006/relationships/image" Target="../media/image16.png"/><Relationship Id="rId1" Type="http://schemas.openxmlformats.org/officeDocument/2006/relationships/tags" Target="../tags/tag108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1.xml"/><Relationship Id="rId2" Type="http://schemas.openxmlformats.org/officeDocument/2006/relationships/image" Target="../media/image17.png"/><Relationship Id="rId1" Type="http://schemas.openxmlformats.org/officeDocument/2006/relationships/tags" Target="../tags/tag110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3.xml"/><Relationship Id="rId2" Type="http://schemas.openxmlformats.org/officeDocument/2006/relationships/image" Target="../media/image18.png"/><Relationship Id="rId1" Type="http://schemas.openxmlformats.org/officeDocument/2006/relationships/tags" Target="../tags/tag11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5.xml"/><Relationship Id="rId2" Type="http://schemas.openxmlformats.org/officeDocument/2006/relationships/image" Target="../media/image19.png"/><Relationship Id="rId1" Type="http://schemas.openxmlformats.org/officeDocument/2006/relationships/tags" Target="../tags/tag1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1.xml"/><Relationship Id="rId5" Type="http://schemas.openxmlformats.org/officeDocument/2006/relationships/image" Target="../media/image21.png"/><Relationship Id="rId4" Type="http://schemas.openxmlformats.org/officeDocument/2006/relationships/tags" Target="../tags/tag120.xml"/><Relationship Id="rId3" Type="http://schemas.openxmlformats.org/officeDocument/2006/relationships/image" Target="../media/image20.png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3.xml"/><Relationship Id="rId2" Type="http://schemas.openxmlformats.org/officeDocument/2006/relationships/image" Target="../media/image22.png"/><Relationship Id="rId1" Type="http://schemas.openxmlformats.org/officeDocument/2006/relationships/tags" Target="../tags/tag122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6.xml"/><Relationship Id="rId4" Type="http://schemas.openxmlformats.org/officeDocument/2006/relationships/image" Target="../media/image24.png"/><Relationship Id="rId3" Type="http://schemas.openxmlformats.org/officeDocument/2006/relationships/tags" Target="../tags/tag125.xml"/><Relationship Id="rId2" Type="http://schemas.openxmlformats.org/officeDocument/2006/relationships/image" Target="../media/image23.png"/><Relationship Id="rId1" Type="http://schemas.openxmlformats.org/officeDocument/2006/relationships/tags" Target="../tags/tag124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9.xml"/><Relationship Id="rId4" Type="http://schemas.openxmlformats.org/officeDocument/2006/relationships/image" Target="../media/image26.png"/><Relationship Id="rId3" Type="http://schemas.openxmlformats.org/officeDocument/2006/relationships/tags" Target="../tags/tag128.xml"/><Relationship Id="rId2" Type="http://schemas.openxmlformats.org/officeDocument/2006/relationships/image" Target="../media/image25.png"/><Relationship Id="rId1" Type="http://schemas.openxmlformats.org/officeDocument/2006/relationships/tags" Target="../tags/tag127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1.xml"/><Relationship Id="rId2" Type="http://schemas.openxmlformats.org/officeDocument/2006/relationships/image" Target="../media/image27.png"/><Relationship Id="rId1" Type="http://schemas.openxmlformats.org/officeDocument/2006/relationships/tags" Target="../tags/tag130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3.xml"/><Relationship Id="rId2" Type="http://schemas.openxmlformats.org/officeDocument/2006/relationships/image" Target="../media/image28.png"/><Relationship Id="rId1" Type="http://schemas.openxmlformats.org/officeDocument/2006/relationships/tags" Target="../tags/tag13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5.xml"/><Relationship Id="rId2" Type="http://schemas.openxmlformats.org/officeDocument/2006/relationships/image" Target="../media/image29.png"/><Relationship Id="rId1" Type="http://schemas.openxmlformats.org/officeDocument/2006/relationships/tags" Target="../tags/tag1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9.xml"/><Relationship Id="rId2" Type="http://schemas.openxmlformats.org/officeDocument/2006/relationships/image" Target="../media/image30.png"/><Relationship Id="rId1" Type="http://schemas.openxmlformats.org/officeDocument/2006/relationships/tags" Target="../tags/tag138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1.xml"/><Relationship Id="rId2" Type="http://schemas.openxmlformats.org/officeDocument/2006/relationships/image" Target="../media/image31.png"/><Relationship Id="rId1" Type="http://schemas.openxmlformats.org/officeDocument/2006/relationships/tags" Target="../tags/tag14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45.xml"/><Relationship Id="rId5" Type="http://schemas.openxmlformats.org/officeDocument/2006/relationships/image" Target="../media/image33.png"/><Relationship Id="rId4" Type="http://schemas.openxmlformats.org/officeDocument/2006/relationships/tags" Target="../tags/tag144.xml"/><Relationship Id="rId3" Type="http://schemas.openxmlformats.org/officeDocument/2006/relationships/image" Target="../media/image32.png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image" Target="../media/image34.png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1.xml"/><Relationship Id="rId2" Type="http://schemas.openxmlformats.org/officeDocument/2006/relationships/image" Target="../media/image35.png"/><Relationship Id="rId1" Type="http://schemas.openxmlformats.org/officeDocument/2006/relationships/tags" Target="../tags/tag15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55.xml"/><Relationship Id="rId6" Type="http://schemas.openxmlformats.org/officeDocument/2006/relationships/image" Target="../media/image38.png"/><Relationship Id="rId5" Type="http://schemas.openxmlformats.org/officeDocument/2006/relationships/tags" Target="../tags/tag154.xml"/><Relationship Id="rId4" Type="http://schemas.openxmlformats.org/officeDocument/2006/relationships/image" Target="../media/image37.png"/><Relationship Id="rId3" Type="http://schemas.openxmlformats.org/officeDocument/2006/relationships/tags" Target="../tags/tag153.xml"/><Relationship Id="rId2" Type="http://schemas.openxmlformats.org/officeDocument/2006/relationships/image" Target="../media/image36.png"/><Relationship Id="rId1" Type="http://schemas.openxmlformats.org/officeDocument/2006/relationships/tags" Target="../tags/tag152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7.xml"/><Relationship Id="rId2" Type="http://schemas.openxmlformats.org/officeDocument/2006/relationships/image" Target="../media/image39.png"/><Relationship Id="rId1" Type="http://schemas.openxmlformats.org/officeDocument/2006/relationships/tags" Target="../tags/tag156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9.xml"/><Relationship Id="rId2" Type="http://schemas.openxmlformats.org/officeDocument/2006/relationships/image" Target="../media/image40.png"/><Relationship Id="rId1" Type="http://schemas.openxmlformats.org/officeDocument/2006/relationships/tags" Target="../tags/tag15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2.xml"/><Relationship Id="rId2" Type="http://schemas.openxmlformats.org/officeDocument/2006/relationships/image" Target="../media/image41.png"/><Relationship Id="rId1" Type="http://schemas.openxmlformats.org/officeDocument/2006/relationships/tags" Target="../tags/tag161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image" Target="../media/image42.png"/><Relationship Id="rId1" Type="http://schemas.openxmlformats.org/officeDocument/2006/relationships/tags" Target="../tags/tag16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8.xml"/><Relationship Id="rId1" Type="http://schemas.openxmlformats.org/officeDocument/2006/relationships/tags" Target="../tags/tag16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9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image" Target="../media/image43.png"/><Relationship Id="rId1" Type="http://schemas.openxmlformats.org/officeDocument/2006/relationships/tags" Target="../tags/tag170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6.xml"/><Relationship Id="rId4" Type="http://schemas.openxmlformats.org/officeDocument/2006/relationships/image" Target="../media/image4.png"/><Relationship Id="rId3" Type="http://schemas.openxmlformats.org/officeDocument/2006/relationships/tags" Target="../tags/tag75.xml"/><Relationship Id="rId2" Type="http://schemas.openxmlformats.org/officeDocument/2006/relationships/image" Target="../media/image3.png"/><Relationship Id="rId1" Type="http://schemas.openxmlformats.org/officeDocument/2006/relationships/tags" Target="../tags/tag7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5.png"/><Relationship Id="rId1" Type="http://schemas.openxmlformats.org/officeDocument/2006/relationships/tags" Target="../tags/tag7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0.xml"/><Relationship Id="rId2" Type="http://schemas.openxmlformats.org/officeDocument/2006/relationships/image" Target="../media/image6.png"/><Relationship Id="rId1" Type="http://schemas.openxmlformats.org/officeDocument/2006/relationships/tags" Target="../tags/tag7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2107565"/>
            <a:ext cx="11851640" cy="17316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zh-CN" sz="4400"/>
              <a:t>Object Oriented Programming</a:t>
            </a:r>
            <a:r>
              <a:rPr lang="en-US" altLang="zh-CN" sz="4400"/>
              <a:t>—C++</a:t>
            </a:r>
            <a:br>
              <a:rPr lang="zh-CN" altLang="zh-CN" sz="4800"/>
            </a:br>
            <a:r>
              <a:rPr lang="en-US" altLang="zh-CN" sz="4800">
                <a:sym typeface="+mn-ea"/>
              </a:rPr>
              <a:t>Lecture7 </a:t>
            </a:r>
            <a:r>
              <a:rPr sz="4800">
                <a:sym typeface="+mn-ea"/>
              </a:rPr>
              <a:t>Classes</a:t>
            </a:r>
            <a:r>
              <a:rPr lang="en-US" sz="4800">
                <a:sym typeface="+mn-ea"/>
              </a:rPr>
              <a:t> (II)</a:t>
            </a:r>
            <a:endParaRPr lang="en-US" sz="480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66645" y="4375785"/>
            <a:ext cx="7578090" cy="2009775"/>
          </a:xfrm>
        </p:spPr>
        <p:txBody>
          <a:bodyPr>
            <a:normAutofit lnSpcReduction="10000"/>
          </a:bodyPr>
          <a:lstStyle/>
          <a:p>
            <a:r>
              <a:rPr lang="en-US" altLang="zh-CN"/>
              <a:t>Qijun Zhao</a:t>
            </a:r>
            <a:endParaRPr lang="en-US" altLang="zh-CN"/>
          </a:p>
          <a:p>
            <a:r>
              <a:rPr lang="en-US" altLang="zh-CN"/>
              <a:t>College of Computer Science</a:t>
            </a:r>
            <a:endParaRPr lang="en-US" altLang="zh-CN"/>
          </a:p>
          <a:p>
            <a:r>
              <a:rPr lang="en-US" altLang="zh-CN"/>
              <a:t>Sichuan University</a:t>
            </a:r>
            <a:endParaRPr lang="en-US" altLang="zh-CN"/>
          </a:p>
          <a:p>
            <a:r>
              <a:rPr lang="en-US" altLang="zh-CN"/>
              <a:t>Spring 2023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97030"/>
            <a:ext cx="10969200" cy="4759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/>
              <a:t>• If a smart pointer goes out-of-scope, the appropriate method to release resources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is called automatically. The memory is not left dangling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• Smart pointers will automatically be set to </a:t>
            </a:r>
            <a:r>
              <a:rPr lang="zh-CN" altLang="en-US">
                <a:highlight>
                  <a:srgbClr val="C0C0C0"/>
                </a:highlight>
              </a:rPr>
              <a:t>nullptr</a:t>
            </a:r>
            <a:r>
              <a:rPr lang="zh-CN" altLang="en-US"/>
              <a:t> if not initialized or when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memory has been released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•</a:t>
            </a:r>
            <a:r>
              <a:rPr lang="zh-CN" altLang="en-US">
                <a:highlight>
                  <a:srgbClr val="C0C0C0"/>
                </a:highlight>
              </a:rPr>
              <a:t> std::shared</a:t>
            </a:r>
            <a:r>
              <a:rPr lang="en-US" altLang="zh-CN">
                <a:highlight>
                  <a:srgbClr val="C0C0C0"/>
                </a:highlight>
              </a:rPr>
              <a:t>_</a:t>
            </a:r>
            <a:r>
              <a:rPr lang="zh-CN" altLang="en-US">
                <a:highlight>
                  <a:srgbClr val="C0C0C0"/>
                </a:highlight>
              </a:rPr>
              <a:t>ptr</a:t>
            </a:r>
            <a:r>
              <a:rPr lang="zh-CN" altLang="en-US"/>
              <a:t> provides automatic reference count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• If a special </a:t>
            </a:r>
            <a:r>
              <a:rPr lang="zh-CN" altLang="en-US">
                <a:highlight>
                  <a:srgbClr val="C0C0C0"/>
                </a:highlight>
              </a:rPr>
              <a:t>delete</a:t>
            </a:r>
            <a:r>
              <a:rPr lang="zh-CN" altLang="en-US"/>
              <a:t> function needs to be called, it will be specified in the pointer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type and declaration, and will automatically be called on delete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Smart Pointers Benefits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99891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std::unique</a:t>
            </a:r>
            <a:r>
              <a:rPr lang="en-US" altLang="zh-CN">
                <a:highlight>
                  <a:srgbClr val="C0C0C0"/>
                </a:highlight>
              </a:rPr>
              <a:t>_</a:t>
            </a:r>
            <a:r>
              <a:rPr lang="zh-CN" altLang="en-US">
                <a:highlight>
                  <a:srgbClr val="C0C0C0"/>
                </a:highlight>
              </a:rPr>
              <a:t>ptr</a:t>
            </a:r>
            <a:r>
              <a:rPr lang="zh-CN" altLang="en-US"/>
              <a:t> is used to manage any dynamically allocated object that is </a:t>
            </a:r>
            <a:r>
              <a:rPr lang="zh-CN" altLang="en-US" u="sng"/>
              <a:t>not</a:t>
            </a:r>
            <a:r>
              <a:rPr lang="en-US" altLang="zh-CN" u="sng"/>
              <a:t> </a:t>
            </a:r>
            <a:r>
              <a:rPr lang="zh-CN" altLang="en-US" u="sng"/>
              <a:t>shared</a:t>
            </a:r>
            <a:r>
              <a:rPr lang="zh-CN" altLang="en-US"/>
              <a:t> by multiple objects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std::unique ptr - Unique Pointer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27200" y="1876425"/>
            <a:ext cx="9317355" cy="45961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3100" y="1049020"/>
            <a:ext cx="10968990" cy="5134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std::unique</a:t>
            </a:r>
            <a:r>
              <a:rPr lang="en-US" altLang="zh-CN">
                <a:highlight>
                  <a:srgbClr val="C0C0C0"/>
                </a:highlight>
              </a:rPr>
              <a:t>_</a:t>
            </a:r>
            <a:r>
              <a:rPr lang="zh-CN" altLang="en-US">
                <a:highlight>
                  <a:srgbClr val="C0C0C0"/>
                </a:highlight>
              </a:rPr>
              <a:t>ptr</a:t>
            </a:r>
            <a:r>
              <a:rPr lang="zh-CN" altLang="en-US"/>
              <a:t> methods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get()</a:t>
            </a:r>
            <a:r>
              <a:rPr lang="zh-CN" altLang="en-US"/>
              <a:t> returns the underlying pointer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operator*</a:t>
            </a:r>
            <a:r>
              <a:rPr lang="zh-CN" altLang="en-US"/>
              <a:t> </a:t>
            </a:r>
            <a:r>
              <a:rPr lang="zh-CN" altLang="en-US">
                <a:highlight>
                  <a:srgbClr val="C0C0C0"/>
                </a:highlight>
              </a:rPr>
              <a:t>operator-&gt;</a:t>
            </a:r>
            <a:r>
              <a:rPr lang="zh-CN" altLang="en-US"/>
              <a:t> dereferences pointer to the managed object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operator[]</a:t>
            </a:r>
            <a:r>
              <a:rPr lang="zh-CN" altLang="en-US"/>
              <a:t> provides indexed access to the stored array (if it supports random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access iterator)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release()</a:t>
            </a:r>
            <a:r>
              <a:rPr lang="zh-CN" altLang="en-US"/>
              <a:t> returns a pointer to the managed object and releases the ownership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reset(ptr)</a:t>
            </a:r>
            <a:r>
              <a:rPr lang="zh-CN" altLang="en-US"/>
              <a:t> replaces the managed object with ptr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Utility method: </a:t>
            </a:r>
            <a:r>
              <a:rPr lang="zh-CN" altLang="en-US">
                <a:highlight>
                  <a:srgbClr val="C0C0C0"/>
                </a:highlight>
              </a:rPr>
              <a:t>std::make unique&lt;T&gt;()</a:t>
            </a:r>
            <a:r>
              <a:rPr lang="zh-CN" altLang="en-US"/>
              <a:t> creates a unique pointer of a class </a:t>
            </a:r>
            <a:r>
              <a:rPr lang="zh-CN" altLang="en-US">
                <a:highlight>
                  <a:srgbClr val="C0C0C0"/>
                </a:highlight>
              </a:rPr>
              <a:t>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that manages a new object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std::unique ptr - Unique Pointer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std::unique ptr - Unique Pointer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05610" y="1143000"/>
            <a:ext cx="8773795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std::unique ptr - Unique Pointer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1095" y="1353820"/>
            <a:ext cx="10033000" cy="47593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5925" y="78994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Implement a custom deleter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97224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std::shared ptr</a:t>
            </a:r>
            <a:r>
              <a:rPr lang="zh-CN" altLang="en-US"/>
              <a:t> is the pointer type to be used for memory that can be owned by</a:t>
            </a:r>
            <a:r>
              <a:rPr lang="en-US" altLang="zh-CN"/>
              <a:t> </a:t>
            </a:r>
            <a:r>
              <a:rPr lang="zh-CN" altLang="en-US" u="sng"/>
              <a:t>multiple</a:t>
            </a:r>
            <a:r>
              <a:rPr lang="zh-CN" altLang="en-US"/>
              <a:t> resources at one time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std::shared ptr</a:t>
            </a:r>
            <a:r>
              <a:rPr lang="zh-CN" altLang="en-US"/>
              <a:t> maintains a reference count of pointer objects. Data managed by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std::shared ptr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zh-CN" altLang="en-US"/>
              <a:t>is only freed when there are no remaining objects pointing to the data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std::shared ptr - Shared Pointer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54200" y="2846705"/>
            <a:ext cx="8889365" cy="35598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std::shared ptr</a:t>
            </a:r>
            <a:r>
              <a:rPr lang="zh-CN" altLang="en-US"/>
              <a:t> methods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get()</a:t>
            </a:r>
            <a:r>
              <a:rPr lang="zh-CN" altLang="en-US"/>
              <a:t> returns the underlying pointer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operator*</a:t>
            </a:r>
            <a:r>
              <a:rPr lang="zh-CN" altLang="en-US"/>
              <a:t> </a:t>
            </a:r>
            <a:r>
              <a:rPr lang="zh-CN" altLang="en-US">
                <a:highlight>
                  <a:srgbClr val="C0C0C0"/>
                </a:highlight>
              </a:rPr>
              <a:t>operator-&gt;</a:t>
            </a:r>
            <a:r>
              <a:rPr lang="zh-CN" altLang="en-US"/>
              <a:t> dereferences pointer to the managed object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use count()</a:t>
            </a:r>
            <a:r>
              <a:rPr lang="zh-CN" altLang="en-US"/>
              <a:t> returns the number of objects referring to the same manage</a:t>
            </a:r>
            <a:r>
              <a:rPr lang="en-US" altLang="zh-CN"/>
              <a:t>d </a:t>
            </a:r>
            <a:r>
              <a:rPr lang="zh-CN" altLang="en-US"/>
              <a:t>object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reset(ptr)</a:t>
            </a:r>
            <a:r>
              <a:rPr lang="zh-CN" altLang="en-US"/>
              <a:t> replaces the managed object with ptr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Utility method: </a:t>
            </a:r>
            <a:r>
              <a:rPr lang="zh-CN" altLang="en-US">
                <a:highlight>
                  <a:srgbClr val="C0C0C0"/>
                </a:highlight>
              </a:rPr>
              <a:t>std::make shared()</a:t>
            </a:r>
            <a:r>
              <a:rPr lang="zh-CN" altLang="en-US"/>
              <a:t> creates a shared pointer that manages a new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object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std::shared ptr - Shared Pointer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std::shared ptr - Shared Pointer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04060" y="1243965"/>
            <a:ext cx="830834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490345"/>
            <a:ext cx="11235055" cy="475932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A </a:t>
            </a:r>
            <a:r>
              <a:rPr lang="zh-CN" altLang="en-US">
                <a:highlight>
                  <a:srgbClr val="C0C0C0"/>
                </a:highlight>
              </a:rPr>
              <a:t>std::weak ptr</a:t>
            </a:r>
            <a:r>
              <a:rPr lang="zh-CN" altLang="en-US"/>
              <a:t> is simply a </a:t>
            </a:r>
            <a:r>
              <a:rPr lang="zh-CN" altLang="en-US">
                <a:highlight>
                  <a:srgbClr val="C0C0C0"/>
                </a:highlight>
              </a:rPr>
              <a:t>std::shared ptr</a:t>
            </a:r>
            <a:r>
              <a:rPr lang="zh-CN" altLang="en-US"/>
              <a:t> that is allowed to dangle (pointer</a:t>
            </a:r>
            <a:r>
              <a:rPr lang="en-US" altLang="zh-CN"/>
              <a:t> </a:t>
            </a:r>
            <a:r>
              <a:rPr lang="zh-CN" altLang="en-US"/>
              <a:t>not deallocated)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std::weak ptr - Weak Pointer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73275" y="2294255"/>
            <a:ext cx="8930640" cy="41065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It must be converted to </a:t>
            </a:r>
            <a:r>
              <a:rPr lang="zh-CN" altLang="en-US">
                <a:highlight>
                  <a:srgbClr val="C0C0C0"/>
                </a:highlight>
              </a:rPr>
              <a:t>std::shared ptr</a:t>
            </a:r>
            <a:r>
              <a:rPr lang="zh-CN" altLang="en-US"/>
              <a:t> in order to access the referenced object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std::weak ptr</a:t>
            </a:r>
            <a:r>
              <a:rPr lang="zh-CN" altLang="en-US"/>
              <a:t> methods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use count()</a:t>
            </a:r>
            <a:r>
              <a:rPr lang="zh-CN" altLang="en-US"/>
              <a:t> returns the number of objects referring to the same managed</a:t>
            </a:r>
            <a:r>
              <a:rPr lang="en-US" altLang="zh-CN"/>
              <a:t> </a:t>
            </a:r>
            <a:r>
              <a:rPr lang="zh-CN" altLang="en-US"/>
              <a:t>object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reset(ptr)</a:t>
            </a:r>
            <a:r>
              <a:rPr lang="zh-CN" altLang="en-US"/>
              <a:t> replaces the managed object with </a:t>
            </a:r>
            <a:r>
              <a:rPr lang="zh-CN" altLang="en-US">
                <a:highlight>
                  <a:srgbClr val="C0C0C0"/>
                </a:highlight>
              </a:rPr>
              <a:t>ptr</a:t>
            </a:r>
            <a:endParaRPr lang="zh-CN" altLang="en-US">
              <a:highlight>
                <a:srgbClr val="C0C0C0"/>
              </a:highlight>
            </a:endParaRPr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expired()</a:t>
            </a:r>
            <a:r>
              <a:rPr lang="zh-CN" altLang="en-US"/>
              <a:t> checks whether the referenced object was already deleted (true,</a:t>
            </a:r>
            <a:r>
              <a:rPr lang="en-US" altLang="zh-CN"/>
              <a:t> </a:t>
            </a:r>
            <a:r>
              <a:rPr lang="zh-CN" altLang="en-US"/>
              <a:t>false)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lock()</a:t>
            </a:r>
            <a:r>
              <a:rPr lang="zh-CN" altLang="en-US"/>
              <a:t> creates a std::shared ptr that manages the referenced object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std::weak ptr - Weak Pointer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43086" y="837257"/>
            <a:ext cx="11648914" cy="582479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1. C++ Classes Introduction</a:t>
            </a:r>
            <a:endParaRPr lang="en-US" altLang="zh-CN" dirty="0"/>
          </a:p>
          <a:p>
            <a:pPr lvl="1"/>
            <a:r>
              <a:rPr lang="en-US" altLang="zh-CN" dirty="0"/>
              <a:t>1.1 class vs. struct</a:t>
            </a:r>
            <a:endParaRPr lang="en-US" altLang="zh-CN" dirty="0"/>
          </a:p>
          <a:p>
            <a:pPr lvl="1"/>
            <a:r>
              <a:rPr lang="en-US" altLang="zh-CN" dirty="0"/>
              <a:t>1.2 Data members and Function Members</a:t>
            </a:r>
            <a:endParaRPr lang="en-US" altLang="zh-CN" dirty="0"/>
          </a:p>
          <a:p>
            <a:pPr lvl="1"/>
            <a:r>
              <a:rPr lang="en-US" altLang="zh-CN" dirty="0"/>
              <a:t>1.3 RAII and Smart Pointers</a:t>
            </a:r>
            <a:endParaRPr lang="en-US" altLang="zh-CN" dirty="0"/>
          </a:p>
          <a:p>
            <a:r>
              <a:rPr lang="en-US" altLang="zh-CN" dirty="0"/>
              <a:t>2. Class Hierarchy</a:t>
            </a:r>
            <a:endParaRPr lang="en-US" altLang="zh-CN" dirty="0"/>
          </a:p>
          <a:p>
            <a:pPr lvl="1"/>
            <a:r>
              <a:rPr lang="en-US" altLang="zh-CN" dirty="0"/>
              <a:t>2.1 Access Specifiers</a:t>
            </a:r>
            <a:endParaRPr lang="en-US" altLang="zh-CN" dirty="0"/>
          </a:p>
          <a:p>
            <a:pPr lvl="1"/>
            <a:r>
              <a:rPr lang="en-US" altLang="zh-CN" dirty="0"/>
              <a:t>2.2 Inheritance Access Specifiers</a:t>
            </a:r>
            <a:endParaRPr lang="en-US" altLang="zh-CN" dirty="0"/>
          </a:p>
          <a:p>
            <a:r>
              <a:rPr lang="en-US" altLang="zh-CN" dirty="0"/>
              <a:t>3. Class Constructor and Destructor</a:t>
            </a:r>
            <a:endParaRPr lang="en-US" altLang="zh-CN" dirty="0"/>
          </a:p>
          <a:p>
            <a:pPr lvl="1"/>
            <a:r>
              <a:rPr lang="en-US" altLang="zh-CN" dirty="0"/>
              <a:t>3.1 Intro</a:t>
            </a:r>
            <a:endParaRPr lang="en-US" altLang="zh-CN" dirty="0"/>
          </a:p>
          <a:p>
            <a:pPr lvl="1"/>
            <a:r>
              <a:rPr lang="en-US" altLang="zh-CN" dirty="0"/>
              <a:t>3.2 Default Constructor</a:t>
            </a:r>
            <a:endParaRPr lang="en-US" altLang="zh-CN" dirty="0"/>
          </a:p>
          <a:p>
            <a:pPr lvl="1"/>
            <a:r>
              <a:rPr lang="en-US" altLang="zh-CN" dirty="0"/>
              <a:t>3.3 Class Initialization</a:t>
            </a:r>
            <a:endParaRPr lang="en-US" altLang="zh-CN" dirty="0"/>
          </a:p>
          <a:p>
            <a:pPr lvl="1"/>
            <a:r>
              <a:rPr lang="en-US" altLang="zh-CN" dirty="0"/>
              <a:t>3.4 Constructors and Inheritance</a:t>
            </a:r>
            <a:endParaRPr lang="en-US" altLang="zh-CN" dirty="0"/>
          </a:p>
          <a:p>
            <a:pPr lvl="1"/>
            <a:r>
              <a:rPr lang="en-US" altLang="zh-CN" dirty="0"/>
              <a:t>3.5 Delegate Constructor</a:t>
            </a:r>
            <a:endParaRPr lang="en-US" altLang="zh-CN" dirty="0"/>
          </a:p>
          <a:p>
            <a:pPr lvl="1"/>
            <a:r>
              <a:rPr lang="en-US" altLang="zh-CN" dirty="0"/>
              <a:t>3.6 explicit Keyword</a:t>
            </a:r>
            <a:endParaRPr lang="en-US" altLang="zh-CN" dirty="0"/>
          </a:p>
          <a:p>
            <a:pPr lvl="1"/>
            <a:r>
              <a:rPr lang="en-US" altLang="zh-CN" dirty="0"/>
              <a:t>3.7 Copy Constructor</a:t>
            </a:r>
            <a:endParaRPr lang="en-US" altLang="zh-CN" dirty="0"/>
          </a:p>
          <a:p>
            <a:pPr lvl="1"/>
            <a:r>
              <a:rPr lang="en-US" altLang="zh-CN" dirty="0"/>
              <a:t>3.8 Move Constructor</a:t>
            </a:r>
            <a:endParaRPr lang="zh-CN" altLang="en-US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std::weak ptr - Weak Pointer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01090" y="1162685"/>
            <a:ext cx="856488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2. Class Hierarchy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245235" y="1576070"/>
          <a:ext cx="9591040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89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Child/Derived Class or Subclass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A new class that inherits variables and functions from another class is called a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derived or child class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1245235" y="2990850"/>
          <a:ext cx="959104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Parent/Base Class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The closest class providing variables and functions of a derived class is called parent</a:t>
                      </a:r>
                      <a:endParaRPr lang="en-US" altLang="zh-CN" sz="2000" b="0"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or base class</a:t>
                      </a:r>
                      <a:endParaRPr lang="en-US" altLang="zh-CN" sz="2000" b="0"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245235" y="4738370"/>
            <a:ext cx="90976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>
                <a:solidFill>
                  <a:srgbClr val="C00000"/>
                </a:solidFill>
                <a:uFillTx/>
                <a:latin typeface="方正粗金陵简体" panose="02000000000000000000" charset="-122"/>
                <a:ea typeface="方正粗金陵简体" panose="02000000000000000000" charset="-122"/>
                <a:cs typeface="+mj-cs"/>
              </a:rPr>
              <a:t>Extend</a:t>
            </a:r>
            <a:r>
              <a:rPr lang="en-US" altLang="zh-CN" sz="2000">
                <a:solidFill>
                  <a:schemeClr val="dk1"/>
                </a:solidFill>
                <a:uFillTx/>
                <a:latin typeface="方正粗金陵简体" panose="02000000000000000000" charset="-122"/>
                <a:ea typeface="方正粗金陵简体" panose="02000000000000000000" charset="-122"/>
                <a:cs typeface="+mj-cs"/>
              </a:rPr>
              <a:t> a base class refers to creating a new class which retains characteristics of the base class and on top it can add (and never remove) its own members</a:t>
            </a:r>
            <a:endParaRPr lang="en-US" altLang="zh-CN" sz="2000">
              <a:solidFill>
                <a:schemeClr val="dk1"/>
              </a:solidFill>
              <a:uFillTx/>
              <a:latin typeface="方正粗金陵简体" panose="02000000000000000000" charset="-122"/>
              <a:ea typeface="方正粗金陵简体" panose="02000000000000000000" charset="-122"/>
              <a:cs typeface="+mj-cs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Class Hierarchy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01420" y="1318260"/>
            <a:ext cx="9782175" cy="44481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Class Hierarchy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30045" y="1313180"/>
            <a:ext cx="892429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210365"/>
            <a:ext cx="10969200" cy="4759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/>
              <a:t>The</a:t>
            </a:r>
            <a:r>
              <a:rPr lang="zh-CN" altLang="en-US" b="1"/>
              <a:t> access specifiers</a:t>
            </a:r>
            <a:r>
              <a:rPr lang="zh-CN" altLang="en-US"/>
              <a:t> define the visibility of inherited members of the subsequent base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class. The keywords </a:t>
            </a:r>
            <a:r>
              <a:rPr lang="zh-CN" altLang="en-US">
                <a:highlight>
                  <a:srgbClr val="C0C0C0"/>
                </a:highlight>
              </a:rPr>
              <a:t>public</a:t>
            </a:r>
            <a:r>
              <a:rPr lang="zh-CN" altLang="en-US"/>
              <a:t> , </a:t>
            </a:r>
            <a:r>
              <a:rPr lang="zh-CN" altLang="en-US">
                <a:highlight>
                  <a:srgbClr val="C0C0C0"/>
                </a:highlight>
              </a:rPr>
              <a:t>private</a:t>
            </a:r>
            <a:r>
              <a:rPr lang="zh-CN" altLang="en-US"/>
              <a:t> , and </a:t>
            </a:r>
            <a:r>
              <a:rPr lang="zh-CN" altLang="en-US">
                <a:highlight>
                  <a:srgbClr val="C0C0C0"/>
                </a:highlight>
              </a:rPr>
              <a:t>protected</a:t>
            </a:r>
            <a:r>
              <a:rPr lang="zh-CN" altLang="en-US"/>
              <a:t> specify the sections of</a:t>
            </a:r>
            <a:r>
              <a:rPr lang="en-US" altLang="zh-CN"/>
              <a:t> </a:t>
            </a:r>
            <a:r>
              <a:rPr lang="zh-CN" altLang="en-US"/>
              <a:t>visibility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The goal of the access specifiers is to prevent a direct access to the internal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representation of the class for avoiding wrong usage and potential inconsistency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(access control)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solidFill>
                  <a:srgbClr val="C00000"/>
                </a:solidFill>
              </a:rPr>
              <a:t>public</a:t>
            </a:r>
            <a:r>
              <a:rPr lang="zh-CN" altLang="en-US"/>
              <a:t>: No restriction (function members, derived classes, outside the class)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solidFill>
                  <a:srgbClr val="C00000"/>
                </a:solidFill>
              </a:rPr>
              <a:t>protected</a:t>
            </a:r>
            <a:r>
              <a:rPr lang="zh-CN" altLang="en-US"/>
              <a:t>: Function members and derived classes access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solidFill>
                  <a:srgbClr val="C00000"/>
                </a:solidFill>
              </a:rPr>
              <a:t>private</a:t>
            </a:r>
            <a:r>
              <a:rPr lang="zh-CN" altLang="en-US"/>
              <a:t>: Function members only access (internal)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struct</a:t>
            </a:r>
            <a:r>
              <a:rPr lang="zh-CN" altLang="en-US"/>
              <a:t> has default </a:t>
            </a:r>
            <a:r>
              <a:rPr lang="zh-CN" altLang="en-US">
                <a:highlight>
                  <a:srgbClr val="C0C0C0"/>
                </a:highlight>
              </a:rPr>
              <a:t>public</a:t>
            </a:r>
            <a:r>
              <a:rPr lang="zh-CN" altLang="en-US"/>
              <a:t> members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class</a:t>
            </a:r>
            <a:r>
              <a:rPr lang="zh-CN" altLang="en-US"/>
              <a:t> has default </a:t>
            </a:r>
            <a:r>
              <a:rPr lang="zh-CN" altLang="en-US">
                <a:highlight>
                  <a:srgbClr val="C0C0C0"/>
                </a:highlight>
              </a:rPr>
              <a:t>private</a:t>
            </a:r>
            <a:r>
              <a:rPr lang="zh-CN" altLang="en-US"/>
              <a:t> members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Access specifiers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Access specifiers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04365" y="1243965"/>
            <a:ext cx="837565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04971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The access specifiers are also used for defining how the visibility is propagated from</a:t>
            </a:r>
            <a:r>
              <a:rPr lang="en-US" altLang="zh-CN"/>
              <a:t> </a:t>
            </a:r>
            <a:r>
              <a:rPr lang="zh-CN" altLang="en-US"/>
              <a:t>the base class to a specific derived class in the inheritance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 Inheritance Access Specifiers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80640" y="1972945"/>
            <a:ext cx="6798310" cy="44538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Inheritance Access Specifiers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67865" y="1471930"/>
            <a:ext cx="8248650" cy="44672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Inheritance Access Specifiers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63445" y="1299210"/>
            <a:ext cx="7571105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3501390"/>
            <a:ext cx="10968990" cy="162306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• A constructor is supposed to initialize all data members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We can define multiple constructors with different signatures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Any constructor can be constexpr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3. Class Constructor and Destructor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3550" y="87884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3.1 Intro</a:t>
            </a:r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245235" y="1576070"/>
          <a:ext cx="9591040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89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Constructor [ctor]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A</a:t>
                      </a:r>
                      <a:r>
                        <a:rPr lang="en-US" altLang="zh-CN" sz="2000" b="0">
                          <a:solidFill>
                            <a:srgbClr val="C00000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constructor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is a special member function of a class that is executed when a new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instance of that class is created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000" b="0" u="sng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Goals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: initialization and resource acquisition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000" b="0" u="sng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Syntax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: T(...) same named of the class and no return type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C++ Classes Introduction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67970" y="83058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 spc="300">
                <a:solidFill>
                  <a:schemeClr val="tx1"/>
                </a:solidFill>
                <a:uFillTx/>
                <a:latin typeface="Times New Roman" panose="02020603050405020304" charset="0"/>
                <a:ea typeface="方正粗金陵简体" panose="02000000000000000000" charset="-122"/>
                <a:cs typeface="+mj-cs"/>
              </a:rPr>
              <a:t>1.1  class vs. struct</a:t>
            </a:r>
            <a:endParaRPr lang="en-US" altLang="zh-CN" sz="2400" b="1" spc="300">
              <a:solidFill>
                <a:schemeClr val="tx1"/>
              </a:solidFill>
              <a:uFillTx/>
              <a:latin typeface="Times New Roman" panose="02020603050405020304" charset="0"/>
              <a:ea typeface="方正粗金陵简体" panose="02000000000000000000" charset="-122"/>
              <a:cs typeface="+mj-cs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245235" y="1576070"/>
          <a:ext cx="9591040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89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C/C++ Structure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A structure (</a:t>
                      </a:r>
                      <a:r>
                        <a:rPr lang="en-US" altLang="zh-CN" sz="2000" b="0">
                          <a:solidFill>
                            <a:srgbClr val="0070C0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struct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) is a collection of variables of the same or different data types under a single name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1245235" y="2990850"/>
          <a:ext cx="9591040" cy="86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C++ Class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A class (</a:t>
                      </a:r>
                      <a:r>
                        <a:rPr lang="en-US" altLang="zh-CN" sz="2000" b="0">
                          <a:solidFill>
                            <a:srgbClr val="0070C0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class</a:t>
                      </a: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) extends the concept of structure to hold functions as members</a:t>
                      </a:r>
                      <a:endParaRPr lang="en-US" altLang="zh-CN" sz="2000" b="0"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1245235" y="4199255"/>
          <a:ext cx="959104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struct vs. class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Structures and classes are semantically equivalent. In general, struct represents passive</a:t>
                      </a:r>
                      <a:endParaRPr lang="en-US" altLang="zh-CN" sz="2000" b="0"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objects, while class active objects</a:t>
                      </a:r>
                      <a:endParaRPr lang="en-US" altLang="zh-CN" sz="2000" b="0"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69925" y="2145665"/>
            <a:ext cx="10968990" cy="66929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Every class has always either an implicit or explicit default constructor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Default Constructor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928370" y="1030605"/>
          <a:ext cx="9591040" cy="892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Default Constructor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5264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The </a:t>
                      </a:r>
                      <a:r>
                        <a:rPr lang="en-US" altLang="zh-CN" sz="2000" b="0">
                          <a:solidFill>
                            <a:srgbClr val="C00000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default constructor T()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is a constructor with</a:t>
                      </a:r>
                      <a:r>
                        <a:rPr lang="en-US" altLang="zh-CN" sz="2000" b="0" u="sng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no argument</a:t>
                      </a:r>
                      <a:endParaRPr lang="en-US" altLang="zh-CN" sz="2000" b="0" u="sng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28370" y="2994660"/>
            <a:ext cx="9258300" cy="1257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8370" y="4431665"/>
            <a:ext cx="8886825" cy="12858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77315" y="589724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• An implicit default constructor is constexpr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Default Constructor Examples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52525" y="1500505"/>
            <a:ext cx="10010775" cy="38576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The implicit default constructor of a class is marked as deleted if (simplified):</a:t>
            </a:r>
            <a:endParaRPr lang="zh-CN" altLang="en-US"/>
          </a:p>
          <a:p>
            <a:r>
              <a:rPr lang="zh-CN" altLang="en-US"/>
              <a:t> It has any user-defined constructor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It has a non-static member/base class of reference/const type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Deleted Default Constructor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4420" y="2484755"/>
            <a:ext cx="9115425" cy="1247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4420" y="4630420"/>
            <a:ext cx="8534400" cy="12096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 It has a non-static member/base class which has a deleted (or inaccessible)</a:t>
            </a:r>
            <a:r>
              <a:rPr lang="en-US" altLang="zh-CN"/>
              <a:t> </a:t>
            </a:r>
            <a:r>
              <a:rPr lang="zh-CN" altLang="en-US"/>
              <a:t>default constructor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 It has a non-static member/base class with a deleted or inaccessible destructor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Deleted Default Constructor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63955" y="2430145"/>
            <a:ext cx="9182100" cy="1247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63955" y="4420870"/>
            <a:ext cx="9144000" cy="12477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The Initializer list is used for initializing the data members of a class or explicitly call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the base class constructor before entering in the constructor body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(Not to be confused with std::initializer list )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3.3 Class Initialization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1785" y="88582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3.3.1 Initializer List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79830" y="2988310"/>
            <a:ext cx="9667875" cy="3200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C++11 In-class non-static data members can be initialized where they are declared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(NSDMI). A constructor can be used when run-time initialization is needed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3.3.2 In-Class Member Initializer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50010" y="2608580"/>
            <a:ext cx="9382125" cy="28670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46805" y="1243385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Class members initialization follows the </a:t>
            </a:r>
            <a:r>
              <a:rPr lang="zh-CN" altLang="en-US" u="sng"/>
              <a:t>order of declarations</a:t>
            </a:r>
            <a:r>
              <a:rPr lang="zh-CN" altLang="en-US"/>
              <a:t> and not the order in the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initialization list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3.3.3 Initialization Order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86155" y="2288540"/>
            <a:ext cx="9591675" cy="38385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949575"/>
            <a:ext cx="10968990" cy="3300095"/>
          </a:xfrm>
        </p:spPr>
        <p:txBody>
          <a:bodyPr/>
          <a:lstStyle/>
          <a:p>
            <a:r>
              <a:rPr lang="zh-CN" altLang="en-US"/>
              <a:t> </a:t>
            </a:r>
            <a:r>
              <a:rPr lang="zh-CN" altLang="en-US" b="1"/>
              <a:t>Minimizing Redundant Typenames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- In function arguments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- In function returns</a:t>
            </a:r>
            <a:endParaRPr lang="zh-CN" altLang="en-US"/>
          </a:p>
          <a:p>
            <a:r>
              <a:rPr lang="zh-CN" altLang="en-US"/>
              <a:t>Solving the </a:t>
            </a:r>
            <a:r>
              <a:rPr lang="zh-CN" altLang="en-US" b="1"/>
              <a:t>“Most Vexing Parse” problem</a:t>
            </a:r>
            <a:endParaRPr lang="zh-CN" altLang="en-US" b="1"/>
          </a:p>
          <a:p>
            <a:pPr marL="457200" lvl="1" indent="0">
              <a:buNone/>
            </a:pPr>
            <a:r>
              <a:rPr lang="zh-CN" altLang="en-US"/>
              <a:t>- Constructor interpreted as function prototype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3.3.4 Uniform Initialization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245235" y="1576070"/>
          <a:ext cx="9591040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89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Uniform Initialization ( C++11 )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rgbClr val="C00000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Uniform Initialization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{}, also called </a:t>
                      </a:r>
                      <a:r>
                        <a:rPr lang="en-US" altLang="zh-CN" sz="2000" b="0" i="1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list-initialization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, is a way to fully initialize any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object independently from its data type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85667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/>
              <a:t>Class constructors are </a:t>
            </a:r>
            <a:r>
              <a:rPr lang="zh-CN" altLang="en-US" b="1" u="sng"/>
              <a:t>never</a:t>
            </a:r>
            <a:r>
              <a:rPr lang="zh-CN" altLang="en-US" b="1"/>
              <a:t> inherited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A </a:t>
            </a:r>
            <a:r>
              <a:rPr lang="zh-CN" altLang="en-US" i="1"/>
              <a:t>Derived</a:t>
            </a:r>
            <a:r>
              <a:rPr lang="zh-CN" altLang="en-US"/>
              <a:t> class </a:t>
            </a:r>
            <a:r>
              <a:rPr lang="zh-CN" altLang="en-US" u="sng"/>
              <a:t>must</a:t>
            </a:r>
            <a:r>
              <a:rPr lang="zh-CN" altLang="en-US"/>
              <a:t> call </a:t>
            </a:r>
            <a:r>
              <a:rPr lang="zh-CN" altLang="en-US" i="1"/>
              <a:t>implicitly</a:t>
            </a:r>
            <a:r>
              <a:rPr lang="zh-CN" altLang="en-US"/>
              <a:t> or </a:t>
            </a:r>
            <a:r>
              <a:rPr lang="zh-CN" altLang="en-US" i="1"/>
              <a:t>explicitly</a:t>
            </a:r>
            <a:r>
              <a:rPr lang="zh-CN" altLang="en-US"/>
              <a:t> a </a:t>
            </a:r>
            <a:r>
              <a:rPr lang="zh-CN" altLang="en-US" i="1"/>
              <a:t>Base</a:t>
            </a:r>
            <a:r>
              <a:rPr lang="zh-CN" altLang="en-US"/>
              <a:t> constructor </a:t>
            </a:r>
            <a:r>
              <a:rPr lang="zh-CN" altLang="en-US" u="sng"/>
              <a:t>before</a:t>
            </a:r>
            <a:r>
              <a:rPr lang="zh-CN" altLang="en-US"/>
              <a:t> the current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class constructor</a:t>
            </a:r>
            <a:endParaRPr lang="zh-CN" altLang="en-US"/>
          </a:p>
          <a:p>
            <a:pPr marL="0" indent="0">
              <a:buNone/>
            </a:pPr>
            <a:r>
              <a:rPr lang="zh-CN" altLang="en-US" b="1"/>
              <a:t>Class constructors are called </a:t>
            </a:r>
            <a:r>
              <a:rPr lang="zh-CN" altLang="en-US" b="1" u="sng"/>
              <a:t>in order</a:t>
            </a:r>
            <a:r>
              <a:rPr lang="zh-CN" altLang="en-US" b="1"/>
              <a:t> from the top Base class to the most</a:t>
            </a:r>
            <a:endParaRPr lang="zh-CN" altLang="en-US" b="1"/>
          </a:p>
          <a:p>
            <a:pPr marL="0" indent="0">
              <a:buNone/>
            </a:pPr>
            <a:r>
              <a:rPr lang="zh-CN" altLang="en-US" b="1"/>
              <a:t>Derived class</a:t>
            </a:r>
            <a:r>
              <a:rPr lang="zh-CN" altLang="en-US"/>
              <a:t> (C++ objects are constructed like onions)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3.4 </a:t>
            </a:r>
            <a:r>
              <a:rPr lang="zh-CN" altLang="en-US"/>
              <a:t>Constructors and Inheritance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7275" y="3429000"/>
            <a:ext cx="9791700" cy="30003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78174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/>
              <a:t>The problem: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Most constructors usually perform identical initialization steps before executing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individual operations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C++11 A </a:t>
            </a:r>
            <a:r>
              <a:rPr lang="zh-CN" altLang="en-US" b="1"/>
              <a:t>delegate constructor </a:t>
            </a:r>
            <a:r>
              <a:rPr lang="zh-CN" altLang="en-US"/>
              <a:t>calls another constructor of the same class to reduce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the repetitive code by adding a function that does all of the initialization steps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3.5 </a:t>
            </a:r>
            <a:r>
              <a:rPr lang="zh-CN" altLang="en-US"/>
              <a:t>Delegate Constructor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28725" y="3143250"/>
            <a:ext cx="9734550" cy="33528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996555" cy="705485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1.2 Class Members - Data and Function Members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1245235" y="1579245"/>
          <a:ext cx="9591040" cy="86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Data Member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Data within a class are called data members or class fields</a:t>
                      </a:r>
                      <a:endParaRPr lang="en-US" altLang="zh-CN" sz="2000" b="0"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1245235" y="2787650"/>
          <a:ext cx="9591040" cy="86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Function Member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Functions within a class are called function members or methods</a:t>
                      </a:r>
                      <a:endParaRPr lang="en-US" altLang="zh-CN" sz="2000" b="0"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3.6 </a:t>
            </a:r>
            <a:r>
              <a:rPr lang="zh-CN" altLang="en-US"/>
              <a:t>explicit Keyword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245235" y="1192530"/>
          <a:ext cx="9591040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89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explicit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The </a:t>
                      </a:r>
                      <a:r>
                        <a:rPr lang="en-US" altLang="zh-CN" sz="2000" b="0">
                          <a:solidFill>
                            <a:srgbClr val="C00000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explicit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keyword specifies that a </a:t>
                      </a:r>
                      <a:r>
                        <a:rPr lang="en-US" altLang="zh-CN" sz="2000" b="0" i="1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constructor 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or </a:t>
                      </a:r>
                      <a:r>
                        <a:rPr lang="en-US" altLang="zh-CN" sz="2000" b="0" i="1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conversion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</a:t>
                      </a:r>
                      <a:r>
                        <a:rPr lang="en-US" altLang="zh-CN" sz="2000" b="0" i="1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function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(C++11) does not allow implicit conversions or copy-initialization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内容占位符 7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45235" y="2749550"/>
            <a:ext cx="3486150" cy="3467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80025" y="2749550"/>
            <a:ext cx="5762625" cy="34658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3.7 Copy Constructor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245235" y="1576070"/>
          <a:ext cx="9591040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89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Copy Constructor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A </a:t>
                      </a:r>
                      <a:r>
                        <a:rPr lang="en-US" altLang="zh-CN" sz="2000" b="0">
                          <a:solidFill>
                            <a:srgbClr val="C00000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copy constructor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T(const T&amp;) creates a new object as a </a:t>
                      </a:r>
                      <a:r>
                        <a:rPr lang="en-US" altLang="zh-CN" sz="2000" b="0" i="1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deep copy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of an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existing object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9985" y="2862580"/>
            <a:ext cx="9782175" cy="1571625"/>
          </a:xfrm>
          <a:prstGeom prst="rect">
            <a:avLst/>
          </a:prstGeom>
        </p:spPr>
      </p:pic>
      <p:sp>
        <p:nvSpPr>
          <p:cNvPr id="13" name="内容占位符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08330" y="4516755"/>
            <a:ext cx="10968990" cy="173291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Every class always defines an implicit or explicit copy constructor</a:t>
            </a:r>
            <a:endParaRPr lang="zh-CN" altLang="en-US"/>
          </a:p>
          <a:p>
            <a:r>
              <a:rPr lang="zh-CN" altLang="en-US"/>
              <a:t> Even the copy constructor implicitly calls the default Base class constructor</a:t>
            </a:r>
            <a:endParaRPr lang="zh-CN" altLang="en-US"/>
          </a:p>
          <a:p>
            <a:r>
              <a:rPr lang="zh-CN" altLang="en-US"/>
              <a:t> Even the copy constructor is considered a non-default constructor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Copy Constructor Example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48130" y="1122045"/>
            <a:ext cx="8910955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890270"/>
            <a:ext cx="10968990" cy="5583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/>
              <a:t>The copy constructor is used to:</a:t>
            </a:r>
            <a:endParaRPr lang="zh-CN" altLang="en-US"/>
          </a:p>
          <a:p>
            <a:r>
              <a:rPr lang="zh-CN" altLang="en-US" u="sng"/>
              <a:t>Initialize</a:t>
            </a:r>
            <a:r>
              <a:rPr lang="zh-CN" altLang="en-US"/>
              <a:t> one object from another one having the same type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- Direct constructor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- Assignment operator</a:t>
            </a: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r>
              <a:rPr lang="zh-CN" altLang="en-US"/>
              <a:t>Copy an object which is passed by-value as </a:t>
            </a:r>
            <a:r>
              <a:rPr lang="zh-CN" altLang="en-US" u="sng"/>
              <a:t>input parameter</a:t>
            </a:r>
            <a:r>
              <a:rPr lang="zh-CN" altLang="en-US"/>
              <a:t> of a function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Copy an object which is returned as result from a function</a:t>
            </a:r>
            <a:endParaRPr lang="zh-CN" altLang="en-US"/>
          </a:p>
          <a:p>
            <a:pPr marL="0" indent="457200">
              <a:buNone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Copy Constructor Usage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64310" y="2696845"/>
            <a:ext cx="9058275" cy="1600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58875" y="5083810"/>
            <a:ext cx="9124950" cy="304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58875" y="5913120"/>
            <a:ext cx="8677275" cy="2952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Copy Constructor Usage Examples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53160" y="1490345"/>
            <a:ext cx="9878695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Pass by-value and Copy Constructor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47800" y="1142365"/>
            <a:ext cx="928878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/>
              <a:t>Is copying enough?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We’ve learned about the default constructor, destructor, and</a:t>
            </a:r>
            <a:r>
              <a:rPr lang="en-US" altLang="zh-CN"/>
              <a:t> </a:t>
            </a:r>
            <a:r>
              <a:rPr lang="zh-CN" altLang="en-US"/>
              <a:t>the copy constructor and assignment operator.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We can create an object, get rid of it, and copy its</a:t>
            </a:r>
            <a:r>
              <a:rPr lang="en-US" altLang="zh-CN"/>
              <a:t> </a:t>
            </a:r>
            <a:r>
              <a:rPr lang="zh-CN" altLang="en-US"/>
              <a:t>values to another object!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Is this ever insufficient?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3.8 Move Constructor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/>
              <a:t>This can be wasteful!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Let's say we had to copy our current StringTable into another, whose reference is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given to us, and we have no use for our StringTable afterwards.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8095" y="3130550"/>
            <a:ext cx="9481185" cy="302768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441450" y="3926840"/>
            <a:ext cx="5734685" cy="497840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596630" y="4301490"/>
            <a:ext cx="2980690" cy="1198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/>
              <a:t>The copy constructor will</a:t>
            </a:r>
            <a:endParaRPr lang="zh-CN" altLang="en-US"/>
          </a:p>
          <a:p>
            <a:r>
              <a:rPr lang="zh-CN" altLang="en-US"/>
              <a:t>copy every value in the</a:t>
            </a:r>
            <a:endParaRPr lang="zh-CN" altLang="en-US"/>
          </a:p>
          <a:p>
            <a:r>
              <a:rPr lang="zh-CN" altLang="en-US"/>
              <a:t>values map one by one!</a:t>
            </a:r>
            <a:endParaRPr lang="zh-CN" altLang="en-US"/>
          </a:p>
          <a:p>
            <a:r>
              <a:rPr lang="zh-CN" altLang="en-US"/>
              <a:t>Very slowly!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/>
              <a:t>There are six special member functions!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These functions are generated only when they're called (and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before any are explicitly defined by you):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43965" y="3429000"/>
            <a:ext cx="9121775" cy="2406650"/>
          </a:xfrm>
          <a:prstGeom prst="rect">
            <a:avLst/>
          </a:prstGeom>
        </p:spPr>
      </p:pic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1558925" y="5120640"/>
            <a:ext cx="8732520" cy="497840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7563485" y="4304030"/>
            <a:ext cx="2980690" cy="3683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/>
              <a:t>Let’s talk about it now!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● Move constructors and move assignment operators will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perform "memberwise moves."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Defining a move assignment operator</a:t>
            </a:r>
            <a:r>
              <a:rPr lang="zh-CN" altLang="en-US" b="1"/>
              <a:t> prevents generation </a:t>
            </a:r>
            <a:r>
              <a:rPr lang="zh-CN" altLang="en-US"/>
              <a:t>of</a:t>
            </a:r>
            <a:r>
              <a:rPr lang="en-US" altLang="zh-CN"/>
              <a:t> </a:t>
            </a:r>
            <a:r>
              <a:rPr lang="zh-CN" altLang="en-US"/>
              <a:t>a move copy constructor, and vice versa.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○ If the move assignment operator needs to be</a:t>
            </a:r>
            <a:r>
              <a:rPr lang="en-US" altLang="zh-CN"/>
              <a:t> </a:t>
            </a:r>
            <a:r>
              <a:rPr lang="zh-CN" altLang="en-US"/>
              <a:t>re-implemented, there'd likely be a problem with the</a:t>
            </a:r>
            <a:r>
              <a:rPr lang="en-US" altLang="zh-CN"/>
              <a:t> </a:t>
            </a:r>
            <a:r>
              <a:rPr lang="zh-CN" altLang="en-US"/>
              <a:t>move constructor!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Move operations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8256905" y="1784985"/>
            <a:ext cx="2980690" cy="3683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/>
              <a:t>Unlike copy operations!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b="1">
                <a:solidFill>
                  <a:srgbClr val="C00000"/>
                </a:solidFill>
              </a:rPr>
              <a:t>Holding a resource is a </a:t>
            </a:r>
            <a:r>
              <a:rPr lang="zh-CN" altLang="en-US" b="1" u="sng">
                <a:solidFill>
                  <a:srgbClr val="C00000"/>
                </a:solidFill>
              </a:rPr>
              <a:t>class invariant</a:t>
            </a:r>
            <a:r>
              <a:rPr lang="zh-CN" altLang="en-US" b="1">
                <a:solidFill>
                  <a:srgbClr val="C00000"/>
                </a:solidFill>
              </a:rPr>
              <a:t>, and is tied to object</a:t>
            </a:r>
            <a:r>
              <a:rPr lang="en-US" altLang="zh-CN" b="1">
                <a:solidFill>
                  <a:srgbClr val="C00000"/>
                </a:solidFill>
              </a:rPr>
              <a:t> </a:t>
            </a:r>
            <a:r>
              <a:rPr lang="zh-CN" altLang="en-US" b="1">
                <a:solidFill>
                  <a:srgbClr val="C00000"/>
                </a:solidFill>
              </a:rPr>
              <a:t>lifetime</a:t>
            </a:r>
            <a:endParaRPr lang="zh-CN" altLang="en-US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b="1"/>
              <a:t>RAII Idiom consists in three steps: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• Encapsulate a resource into a class (constructor)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Use the resource via a local instance of the class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The resource is automatically release</a:t>
            </a:r>
            <a:r>
              <a:rPr lang="en-US" altLang="zh-CN"/>
              <a:t>d</a:t>
            </a:r>
            <a:r>
              <a:rPr lang="zh-CN" altLang="en-US"/>
              <a:t> when the object gets out of scope</a:t>
            </a:r>
            <a:endParaRPr lang="zh-CN" altLang="en-US"/>
          </a:p>
          <a:p>
            <a:pPr marL="0" indent="457200">
              <a:buNone/>
            </a:pPr>
            <a:r>
              <a:rPr lang="zh-CN" altLang="en-US" i="1"/>
              <a:t>(destructor)</a:t>
            </a:r>
            <a:endParaRPr lang="zh-CN" altLang="en-US" i="1"/>
          </a:p>
          <a:p>
            <a:pPr marL="0" indent="457200">
              <a:buNone/>
            </a:pPr>
            <a:endParaRPr lang="zh-CN" altLang="en-US" i="1"/>
          </a:p>
          <a:p>
            <a:pPr marL="0" indent="0">
              <a:buNone/>
            </a:pPr>
            <a:r>
              <a:rPr lang="zh-CN" altLang="en-US" u="sng"/>
              <a:t>Implication 1</a:t>
            </a:r>
            <a:r>
              <a:rPr lang="zh-CN" altLang="en-US"/>
              <a:t>: C++ programming language does not require the garbage collector!!</a:t>
            </a:r>
            <a:endParaRPr lang="zh-CN" altLang="en-US"/>
          </a:p>
          <a:p>
            <a:pPr marL="0" indent="0">
              <a:buNone/>
            </a:pPr>
            <a:r>
              <a:rPr lang="zh-CN" altLang="en-US" u="sng"/>
              <a:t>Implication 2</a:t>
            </a:r>
            <a:r>
              <a:rPr lang="zh-CN" altLang="en-US"/>
              <a:t>:</a:t>
            </a:r>
            <a:r>
              <a:rPr lang="en-US" altLang="zh-CN"/>
              <a:t> </a:t>
            </a:r>
            <a:r>
              <a:rPr lang="zh-CN" altLang="en-US"/>
              <a:t>The programmer has the responsibility to manage the resources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1.3 RAII and Smart Pointers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9905" y="83058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1.3.1 </a:t>
            </a:r>
            <a:r>
              <a:rPr lang="zh-CN" altLang="en-US"/>
              <a:t>RAII Idiom - Resource Acquisition is Initialization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Move constructors and operators are only generated if: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No copy operations are declared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No move operations are declared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No destructor is declared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Declaring any of these will get rid of the default C++</a:t>
            </a:r>
            <a:r>
              <a:rPr lang="en-US" altLang="zh-CN"/>
              <a:t> </a:t>
            </a:r>
            <a:r>
              <a:rPr lang="zh-CN" altLang="en-US"/>
              <a:t>generated operations.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Caveats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If we want to explicitly support move operations, we can set</a:t>
            </a:r>
            <a:r>
              <a:rPr lang="en-US" altLang="zh-CN"/>
              <a:t> </a:t>
            </a:r>
            <a:r>
              <a:rPr lang="zh-CN" altLang="en-US"/>
              <a:t>the operators to default: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Caveats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2719705"/>
            <a:ext cx="11063605" cy="1534160"/>
          </a:xfrm>
          <a:prstGeom prst="rect">
            <a:avLst/>
          </a:prstGeom>
        </p:spPr>
      </p:pic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2967990" y="2983230"/>
            <a:ext cx="1454150" cy="497840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883910" y="2291080"/>
            <a:ext cx="877570" cy="3683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altLang="zh-CN"/>
              <a:t>???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4800"/>
              <a:t>Coding for love, </a:t>
            </a:r>
            <a:br>
              <a:rPr lang="en-US" sz="4800"/>
            </a:br>
            <a:r>
              <a:rPr lang="en-US" sz="4800"/>
              <a:t>Coding for the world</a:t>
            </a:r>
            <a:endParaRPr lang="en-US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06955" y="4375785"/>
            <a:ext cx="7578090" cy="1648460"/>
          </a:xfrm>
        </p:spPr>
        <p:txBody>
          <a:bodyPr/>
          <a:lstStyle/>
          <a:p>
            <a:r>
              <a:rPr lang="en-US" altLang="zh-CN" sz="2800"/>
              <a:t>Qijun Zhao</a:t>
            </a:r>
            <a:endParaRPr lang="en-US" altLang="zh-CN" sz="2800"/>
          </a:p>
          <a:p>
            <a:r>
              <a:rPr lang="en-US" altLang="zh-CN" sz="2800"/>
              <a:t>qjzhao@scu.edu.cn</a:t>
            </a:r>
            <a:endParaRPr lang="en-US" altLang="zh-CN" sz="280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struct/class Declaration and 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9265" y="102933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方正粗金陵简体" panose="02000000000000000000" charset="-122"/>
                <a:ea typeface="方正粗金陵简体" panose="02000000000000000000" charset="-122"/>
              </a:rPr>
              <a:t>struct declaration and definition</a:t>
            </a:r>
            <a:endParaRPr lang="zh-CN" altLang="en-US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2020" y="1571625"/>
            <a:ext cx="9991725" cy="18573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9265" y="371538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latin typeface="方正粗金陵简体" panose="02000000000000000000" charset="-122"/>
                <a:ea typeface="方正粗金陵简体" panose="02000000000000000000" charset="-122"/>
              </a:rPr>
              <a:t>class declaration and definition</a:t>
            </a:r>
            <a:endParaRPr lang="zh-CN" altLang="en-US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22020" y="4161155"/>
            <a:ext cx="9782175" cy="18764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529955" cy="705485"/>
          </a:xfrm>
        </p:spPr>
        <p:txBody>
          <a:bodyPr>
            <a:normAutofit/>
          </a:bodyPr>
          <a:lstStyle/>
          <a:p>
            <a:r>
              <a:rPr lang="zh-CN" altLang="en-US"/>
              <a:t>struct/class Function Declaration and 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01420" y="1637665"/>
            <a:ext cx="9686925" cy="34956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struct/class Members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00505" y="1299845"/>
            <a:ext cx="9315450" cy="44577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981075"/>
            <a:ext cx="10968990" cy="5268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>
                <a:solidFill>
                  <a:srgbClr val="C00000"/>
                </a:solidFill>
              </a:rPr>
              <a:t>Smart pointer</a:t>
            </a:r>
            <a:r>
              <a:rPr lang="zh-CN" altLang="en-US"/>
              <a:t> is a pointer-like type with some additional functionality, e.g. automatic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memory deallocation (when the pointer is no longer in use, the memory it points to is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deallocated), reference counting, etc.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C++11 provides three smart pointer types: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 b="1"/>
              <a:t>• std::unique ptr</a:t>
            </a:r>
            <a:endParaRPr lang="zh-CN" altLang="en-US" b="1"/>
          </a:p>
          <a:p>
            <a:pPr marL="457200" lvl="1" indent="0">
              <a:buNone/>
            </a:pPr>
            <a:r>
              <a:rPr lang="zh-CN" altLang="en-US" b="1"/>
              <a:t>• std::shared ptr</a:t>
            </a:r>
            <a:endParaRPr lang="zh-CN" altLang="en-US" b="1"/>
          </a:p>
          <a:p>
            <a:pPr marL="457200" lvl="1" indent="0">
              <a:buNone/>
            </a:pPr>
            <a:r>
              <a:rPr lang="zh-CN" altLang="en-US" b="1"/>
              <a:t>• std::weak ptr</a:t>
            </a:r>
            <a:endParaRPr lang="zh-CN" altLang="en-US" b="1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Smart pointers prevent most situations of memory leaks by making the memory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deallocation automatic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1.3.2 Smart pointers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TABLE_ENDDRAG_ORIGIN_RECT" val="755*65"/>
  <p:tag name="TABLE_ENDDRAG_RECT" val="98*235*755*65"/>
  <p:tag name="KSO_WM_BEAUTIFY_FLAG" val=""/>
</p:tagLst>
</file>

<file path=ppt/tags/tag101.xml><?xml version="1.0" encoding="utf-8"?>
<p:tagLst xmlns:p="http://schemas.openxmlformats.org/presentationml/2006/main">
  <p:tag name="TABLE_ENDDRAG_ORIGIN_RECT" val="755*82"/>
  <p:tag name="TABLE_ENDDRAG_RECT" val="98*124*755*82"/>
  <p:tag name="KSO_WM_BEAUTIFY_FLAG" val="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  <p:tag name="KSO_WM_UNIT_PLACING_PICTURE_USER_VIEWPORT" val="{&quot;height&quot;:7014,&quot;width&quot;:10706}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TABLE_ENDDRAG_ORIGIN_RECT" val="755*65"/>
  <p:tag name="TABLE_ENDDRAG_RECT" val="98*235*755*65"/>
  <p:tag name="KSO_WM_BEAUTIFY_FLAG" val="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TABLE_ENDDRAG_ORIGIN_RECT" val="755*65"/>
  <p:tag name="TABLE_ENDDRAG_RECT" val="98*235*755*65"/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6.xml><?xml version="1.0" encoding="utf-8"?>
<p:tagLst xmlns:p="http://schemas.openxmlformats.org/presentationml/2006/main">
  <p:tag name="TABLE_ENDDRAG_ORIGIN_RECT" val="755*65"/>
  <p:tag name="TABLE_ENDDRAG_RECT" val="98*235*755*65"/>
  <p:tag name="KSO_WM_BEAUTIFY_FLAG" val="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2.xml><?xml version="1.0" encoding="utf-8"?>
<p:tagLst xmlns:p="http://schemas.openxmlformats.org/presentationml/2006/main">
  <p:tag name="TABLE_ENDDRAG_ORIGIN_RECT" val="755*65"/>
  <p:tag name="TABLE_ENDDRAG_RECT" val="98*235*755*65"/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6.xml><?xml version="1.0" encoding="utf-8"?>
<p:tagLst xmlns:p="http://schemas.openxmlformats.org/presentationml/2006/main">
  <p:tag name="TABLE_ENDDRAG_ORIGIN_RECT" val="755*65"/>
  <p:tag name="TABLE_ENDDRAG_RECT" val="98*235*755*65"/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7.xml><?xml version="1.0" encoding="utf-8"?>
<p:tagLst xmlns:p="http://schemas.openxmlformats.org/presentationml/2006/main">
  <p:tag name="COMMONDATA" val="eyJoZGlkIjoiYTMzMmRhYjU2OTAwMDQ2NjIyYjVkMGE0MDM0NGJkMzIifQ=="/>
  <p:tag name="KSO_WPP_MARK_KEY" val="37753593-3093-430c-9299-ff37dae80525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TABLE_ENDDRAG_ORIGIN_RECT" val="755*65"/>
  <p:tag name="TABLE_ENDDRAG_RECT" val="98*235*755*65"/>
</p:tagLst>
</file>

<file path=ppt/tags/tag67.xml><?xml version="1.0" encoding="utf-8"?>
<p:tagLst xmlns:p="http://schemas.openxmlformats.org/presentationml/2006/main">
  <p:tag name="TABLE_ENDDRAG_ORIGIN_RECT" val="755*82"/>
  <p:tag name="TABLE_ENDDRAG_RECT" val="98*124*755*82"/>
  <p:tag name="KSO_WM_BEAUTIFY_FLAG" val=""/>
</p:tagLst>
</file>

<file path=ppt/tags/tag68.xml><?xml version="1.0" encoding="utf-8"?>
<p:tagLst xmlns:p="http://schemas.openxmlformats.org/presentationml/2006/main">
  <p:tag name="TABLE_ENDDRAG_ORIGIN_RECT" val="755*82"/>
  <p:tag name="TABLE_ENDDRAG_RECT" val="98*124*755*82"/>
  <p:tag name="KSO_WM_BEAUTIFY_FLAG" val="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TABLE_ENDDRAG_ORIGIN_RECT" val="755*82"/>
  <p:tag name="TABLE_ENDDRAG_RECT" val="98*124*755*82"/>
  <p:tag name="KSO_WM_BEAUTIFY_FLAG" val=""/>
</p:tagLst>
</file>

<file path=ppt/tags/tag71.xml><?xml version="1.0" encoding="utf-8"?>
<p:tagLst xmlns:p="http://schemas.openxmlformats.org/presentationml/2006/main">
  <p:tag name="TABLE_ENDDRAG_ORIGIN_RECT" val="755*82"/>
  <p:tag name="TABLE_ENDDRAG_RECT" val="98*124*755*82"/>
  <p:tag name="KSO_WM_BEAUTIFY_FLAG" val="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10952</Words>
  <Application>WPS 演示</Application>
  <PresentationFormat>宽屏</PresentationFormat>
  <Paragraphs>487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2" baseType="lpstr">
      <vt:lpstr>Arial</vt:lpstr>
      <vt:lpstr>宋体</vt:lpstr>
      <vt:lpstr>Wingdings</vt:lpstr>
      <vt:lpstr>Wingdings</vt:lpstr>
      <vt:lpstr>Times New Roman</vt:lpstr>
      <vt:lpstr>方正粗金陵简体</vt:lpstr>
      <vt:lpstr>微软雅黑</vt:lpstr>
      <vt:lpstr>Arial Unicode MS</vt:lpstr>
      <vt:lpstr>Calibri</vt:lpstr>
      <vt:lpstr>Office 主题​​</vt:lpstr>
      <vt:lpstr>Object Oriented Programming—C++ Lecture8 Classes</vt:lpstr>
      <vt:lpstr>Catalog</vt:lpstr>
      <vt:lpstr>1. C++ Classes Introduction</vt:lpstr>
      <vt:lpstr>1.2 Class Members - Data and Function Members</vt:lpstr>
      <vt:lpstr>1.3 RAII and Smart Pointers</vt:lpstr>
      <vt:lpstr>struct/class Declaration and Definition</vt:lpstr>
      <vt:lpstr>struct/class Function Declaration and Definition</vt:lpstr>
      <vt:lpstr>struct/class Members</vt:lpstr>
      <vt:lpstr>1.3.2 Smart pointers</vt:lpstr>
      <vt:lpstr>Smart Pointers Benefits</vt:lpstr>
      <vt:lpstr>std::unique ptr - Unique Pointer</vt:lpstr>
      <vt:lpstr>std::unique ptr - Unique Pointer </vt:lpstr>
      <vt:lpstr>std::unique ptr - Unique Pointer </vt:lpstr>
      <vt:lpstr>std::unique ptr - Unique Pointer </vt:lpstr>
      <vt:lpstr>std::shared ptr - Shared Pointer </vt:lpstr>
      <vt:lpstr>std::shared ptr - Shared Pointer </vt:lpstr>
      <vt:lpstr>std::shared ptr - Shared Pointer </vt:lpstr>
      <vt:lpstr>std::weak ptr - Weak Pointer </vt:lpstr>
      <vt:lpstr>std::weak ptr - Weak Pointer </vt:lpstr>
      <vt:lpstr>std::weak ptr - Weak Pointer </vt:lpstr>
      <vt:lpstr>2. Class Hierarchy</vt:lpstr>
      <vt:lpstr>Class Hierarchy</vt:lpstr>
      <vt:lpstr>Class Hierarchy </vt:lpstr>
      <vt:lpstr>2.1 Access specifiers</vt:lpstr>
      <vt:lpstr>Access specifiers </vt:lpstr>
      <vt:lpstr>2.2 Inheritance Access Specifiers</vt:lpstr>
      <vt:lpstr>Inheritance Access Specifiers </vt:lpstr>
      <vt:lpstr>Inheritance Access Specifiers </vt:lpstr>
      <vt:lpstr>3. Class Constructor and Destructor</vt:lpstr>
      <vt:lpstr>3.2 Default Constructor</vt:lpstr>
      <vt:lpstr>Default Constructor Examples</vt:lpstr>
      <vt:lpstr>Deleted Default Constructor </vt:lpstr>
      <vt:lpstr>Deleted Default Constructor </vt:lpstr>
      <vt:lpstr>3.3 Class Initialization</vt:lpstr>
      <vt:lpstr>3.3.2 In-Class Member Initializer</vt:lpstr>
      <vt:lpstr>3.3.3 Initialization Order</vt:lpstr>
      <vt:lpstr>3.3.4 Uniform Initialization</vt:lpstr>
      <vt:lpstr>3.4 Constructors and Inheritance</vt:lpstr>
      <vt:lpstr>3.5 Delegate Constructor</vt:lpstr>
      <vt:lpstr>3.6 explicit Keyword</vt:lpstr>
      <vt:lpstr>3.7 Copy Constructor</vt:lpstr>
      <vt:lpstr>Copy Constructor Example</vt:lpstr>
      <vt:lpstr>Copy Constructor Usage</vt:lpstr>
      <vt:lpstr>Copy Constructor Usage Examples</vt:lpstr>
      <vt:lpstr>Pass by-value and Copy Constructor</vt:lpstr>
      <vt:lpstr>3.8 Move Constructor</vt:lpstr>
      <vt:lpstr>PowerPoint 演示文稿</vt:lpstr>
      <vt:lpstr>PowerPoint 演示文稿</vt:lpstr>
      <vt:lpstr>Move operations</vt:lpstr>
      <vt:lpstr>Caveats</vt:lpstr>
      <vt:lpstr>Caveats</vt:lpstr>
      <vt:lpstr>Coding for love,  Coding for the world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zhzhh</dc:creator>
  <cp:lastModifiedBy>Q.Z.</cp:lastModifiedBy>
  <cp:revision>276</cp:revision>
  <dcterms:created xsi:type="dcterms:W3CDTF">2019-06-19T02:08:00Z</dcterms:created>
  <dcterms:modified xsi:type="dcterms:W3CDTF">2023-04-17T13:48:48Z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6955FAFFA29245018A71943C9E250681</vt:lpwstr>
  </property>
</Properties>
</file>